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5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231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255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28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4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7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5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21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0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7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1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DDFC-5307-455B-9122-D98E942E1DE2}" type="datetimeFigureOut">
              <a:rPr lang="ru-RU" smtClean="0"/>
              <a:t>10.10.2018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B057A2-5A88-4C29-89D1-FFD29BCC8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8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842682"/>
            <a:ext cx="8927851" cy="3208154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Планирование деятельности некоммерческих 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8188" y="3388659"/>
            <a:ext cx="8821272" cy="2707341"/>
          </a:xfrm>
        </p:spPr>
        <p:txBody>
          <a:bodyPr>
            <a:normAutofit/>
          </a:bodyPr>
          <a:lstStyle/>
          <a:p>
            <a:pPr lvl="0" algn="l" hangingPunct="0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Маркетинговое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Фандрейзинговое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Бизнес-планирован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4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1" y="609600"/>
            <a:ext cx="928743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Фандрейзинговое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некоммерческих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219701" cy="3880773"/>
          </a:xfrm>
        </p:spPr>
        <p:txBody>
          <a:bodyPr/>
          <a:lstStyle/>
          <a:p>
            <a:pPr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в российской некоммерческой сфере все большую популярность приобретает стратегия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методику поиска источников финансирования, т.е. объединяет деятельность по привлечению и аккумулированию внешних источников финансирования.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5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27529"/>
            <a:ext cx="9735671" cy="6042212"/>
          </a:xfrm>
        </p:spPr>
        <p:txBody>
          <a:bodyPr>
            <a:normAutofit lnSpcReduction="10000"/>
          </a:bodyPr>
          <a:lstStyle/>
          <a:p>
            <a:pPr lvl="0"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некоммерческой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 на выполнение социальных задач, таких как проведение просветительской работы; улучшение здоровья населения; изучение, сохранение и защита музейных коллекций, памятников архитектуры и т.д. </a:t>
            </a:r>
          </a:p>
          <a:p>
            <a:pPr indent="457200" algn="just" hangingPunct="0">
              <a:lnSpc>
                <a:spcPct val="149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фандрейзинговой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кампании является сложным процессом, который можно разделить на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четыре этапа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Первый этап заключается в планировании финансовой кампании, второй этап состоит в реализации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третий этап включает осуществление контроля за ходом реализации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четвертый этап сводится к оценке результатов проведенной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фандрейзинговой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кампании.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28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2377"/>
            <a:ext cx="8596668" cy="5628986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этапе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непосредственному планированию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предшествует разработка содержательной программы привлечения средств. В крупных некоммерческих организациях этот процесс начинается за год до начала кампании. В ходе его определяются основные направления работы на следующий год, составляются перечни краткосрочных и долгосрочных проектов, прогнозируются потоки потребителей, вкладчиков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6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659" y="268941"/>
            <a:ext cx="9090211" cy="5772421"/>
          </a:xfrm>
        </p:spPr>
        <p:txBody>
          <a:bodyPr/>
          <a:lstStyle/>
          <a:p>
            <a:pPr hangingPunc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кампания имеет строго определенные задачи,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выделяются два основные вида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вид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задачи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сводятся к поступлению конкретных средств под реализацию проектов, то данный вид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назвать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проектным.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Проектный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наиболее удобной формой привлечения средств, как для самой некоммерческой организации, так и для финансирующей стороны. </a:t>
            </a:r>
          </a:p>
        </p:txBody>
      </p:sp>
    </p:spTree>
    <p:extLst>
      <p:ext uri="{BB962C8B-B14F-4D97-AF65-F5344CB8AC3E}">
        <p14:creationId xmlns:p14="http://schemas.microsoft.com/office/powerpoint/2010/main" val="1303433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6519"/>
            <a:ext cx="9488642" cy="5664844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вид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направления привлеченных средств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покрытие текущих расходов, можно считать такой вид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наименее эффективной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привлечения средств в некоммерческую организацию, так как поступающие средства не имеют целевого назначения и аккумулируются в ее текущем бюджете. Они могут идти на выплату заработной платы, покрытие коммунальных и материальных расходов, вследствие чего снижается заинтересованность вкладчиков в подобном финансировании. </a:t>
            </a:r>
          </a:p>
        </p:txBody>
      </p:sp>
    </p:spTree>
    <p:extLst>
      <p:ext uri="{BB962C8B-B14F-4D97-AF65-F5344CB8AC3E}">
        <p14:creationId xmlns:p14="http://schemas.microsoft.com/office/powerpoint/2010/main" val="39056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94" y="484095"/>
            <a:ext cx="9094708" cy="5557268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сам план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утверждается дирекцией некоммерческой организации за 4–6 месяцев до начала кампании. Это необходимо для тщательной подготовки финансовой кампании, обеспечения всеми необходимыми информационными материалами (описаниями проекта, обращениями к спонсорам и т.д.), а также для определения круга потенциальных вкладчиков, баланса расходов и доходов и т.д.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81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29" y="591671"/>
            <a:ext cx="8951273" cy="5449691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годовой план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фандрейзинговой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разбивается по кварталам и месяцам и учитывает территориальный аспект. В этом случае можно говорить о наличии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территориального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фандрейзинга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некоммерческих организациях. К ним относятся проведение выездных выставок, концертов, публичных лекций и других мероприятий; распространение информации и рекламы через организации-партнеры и туристические агентства; коммерческая реализация сувенирной и печатной продукции; создание филиалов и представительств.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72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8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Бизнес-планирование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416425"/>
            <a:ext cx="9412941" cy="4624938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Бизнес-планирование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отдельный вид планирования,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нацеленный 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на привлечение финансирования со стороны инвестора (финансово-кредитных учреждений, компаний, государства) для реализации проекта (программы), создания или развития новых направлений деятельности организации. Некоммерческие организации активно используют бизнес-планирование для развития основных и предпринимательских направлений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594056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5812" y="358589"/>
            <a:ext cx="8946776" cy="5682774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и конкретизировать функции бизнес–планирования можно с помощью двух таблиц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106" y="1183341"/>
            <a:ext cx="8767482" cy="521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18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094" y="322730"/>
            <a:ext cx="8695765" cy="63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8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81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 Маркетинговое планирование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7789"/>
            <a:ext cx="9309348" cy="4463574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является одним из ведущих инструментов менеджмента в некоммерческих организациях. С помощью маркетинга некоммерческие организации решают различные задачи своей деятельности – социальные, благотворительные, культурно-просветительские, научно-исследовательские, привлекая для этого разнообразные формы общественной и государственной поддержки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цели деятельности некоммерческих организаций требуют выделения отдельных направлений их маркетингового планирования.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919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53" y="412377"/>
            <a:ext cx="9251576" cy="5628986"/>
          </a:xfrm>
        </p:spPr>
        <p:txBody>
          <a:bodyPr>
            <a:noAutofit/>
          </a:bodyPr>
          <a:lstStyle/>
          <a:p>
            <a:pPr indent="4572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Неотъемлемой частью бизнес-планирования является составление бизнес-плана.</a:t>
            </a:r>
          </a:p>
          <a:p>
            <a:pPr marL="0" indent="45720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Бизнес–план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подробно описывающий будущий проект, анализирующий проблемы, которые могут иметь место, и определяющий способы их решения.</a:t>
            </a:r>
          </a:p>
          <a:p>
            <a:pPr marL="0" indent="45720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Бизнес–план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решение различных задач, в частности: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Оценку организационно-экономического состояния предприятия.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Выявление потенциальных возможностей предприятия на основе анализа макро– и микросреды.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Анализ финансовой привлекательности проекта. </a:t>
            </a:r>
          </a:p>
        </p:txBody>
      </p:sp>
    </p:spTree>
    <p:extLst>
      <p:ext uri="{BB962C8B-B14F-4D97-AF65-F5344CB8AC3E}">
        <p14:creationId xmlns:p14="http://schemas.microsoft.com/office/powerpoint/2010/main" val="4020676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735107"/>
            <a:ext cx="9058337" cy="5306256"/>
          </a:xfrm>
        </p:spPr>
        <p:txBody>
          <a:bodyPr/>
          <a:lstStyle/>
          <a:p>
            <a:pPr indent="4572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– план имеет два основных направления:</a:t>
            </a:r>
          </a:p>
          <a:p>
            <a:pPr indent="45720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Подготовить программу реализации проекта с оценкой результатов на каждом этапе его реализации. </a:t>
            </a:r>
          </a:p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внешнего инвестора и других заинтересованных лиц о технических, организационно-экономических, финансовых и прочих преимуществах проекта.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98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53035"/>
            <a:ext cx="9255560" cy="5288327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отметить, что разные области маркетингового планирования в некоммерческой сфере сильно взаимосвязаны. Внимание прессы, создание собственного уникального имиджа и прочной репутации позволяет привлечь интерес частных, корпоративных и государственных вкладчиков. Все это позволяет определить маркетинг в некоммерческой сфере как совокупность взаимосвязанных мер, направленных на удовлетворение потребностей потребителей и получение внешней поддержки.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80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7883"/>
            <a:ext cx="8968690" cy="60063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Маркетинговая среда складывается из совокупности факторов на макро- и микроуровнях, напрямую влияющих на эффективность работы организации.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Макросреда.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Макросреда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«включает заданные условия деятельности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необходимо учитывать при управлении и разработке стратегии развития». Макросреда объединяет такие факторы как политические, экономические и др., определяющие развитие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среда.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 времена политическая среда оказывала на некоммерческую сферу сильное влияние. В России в дореволюционный период уделялось большое внимание развитию и финансированию императорских театров, частных школ, приютов и т.д. </a:t>
            </a:r>
          </a:p>
        </p:txBody>
      </p:sp>
    </p:spTree>
    <p:extLst>
      <p:ext uri="{BB962C8B-B14F-4D97-AF65-F5344CB8AC3E}">
        <p14:creationId xmlns:p14="http://schemas.microsoft.com/office/powerpoint/2010/main" val="113882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94" y="502024"/>
            <a:ext cx="9681882" cy="6078069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правительственной политики по отношению к некоммерческой сфере иногда тяжело сказывается на последней. Это связано с тем, что некоммерческие организации характеризуются консервативностью, неспособностью к быстрой реорганизации и нововведениям. Так, с переходом к рыночным отношениям в стране сокращение государственных субсидий некоммерческой сфере привело к глубокому финансовому кризису многочисленные некоммерческие организации.</a:t>
            </a: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среда.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некоммерческой сферы непосредственно зависит от экономического благосостояния страны и типа экономической среды.</a:t>
            </a: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социально-ориентированной экономической среде приоритеты отдаются развитию социальной сферы. </a:t>
            </a:r>
          </a:p>
          <a:p>
            <a:pPr indent="342900" algn="just">
              <a:lnSpc>
                <a:spcPct val="150000"/>
              </a:lnSpc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40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48235"/>
            <a:ext cx="8968691" cy="6078071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рыночно ориентированной экономической среды некоммерческие организации, как и коммерческие предприятия, должны самостоятельно заботиться о своем развитии. Прямые государственные субсидии в данном случае не являются основным источником финансирования некоммерческой сферы. Государство отдает предпочтение косвенному финансированию некоммерческих организаций через систему налоговых льгот. В таких условиях некоммерческим организациям приходится заниматься предпринимательской деятельностью, привлечением средств от населения, коммерческого сектора, фондов, государства и т.д.</a:t>
            </a:r>
          </a:p>
        </p:txBody>
      </p:sp>
    </p:spTree>
    <p:extLst>
      <p:ext uri="{BB962C8B-B14F-4D97-AF65-F5344CB8AC3E}">
        <p14:creationId xmlns:p14="http://schemas.microsoft.com/office/powerpoint/2010/main" val="28108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2025"/>
            <a:ext cx="8681820" cy="5539338"/>
          </a:xfrm>
        </p:spPr>
        <p:txBody>
          <a:bodyPr/>
          <a:lstStyle/>
          <a:p>
            <a:pPr indent="342900"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Микросреда.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макропроцессами большое значение имеет также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микросреда. По словам Ф.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Котлера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микросреда включает “силы, имеющие непосредственное отношение к самой организации и ее возможностям по обслуживанию клиентуры”. Микросреда в свою очередь может быть подразделена на две составляющие: внутреннюю и внешнюю.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2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2377"/>
            <a:ext cx="8789396" cy="562898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Внешняя микросреда.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средой маркетинга является 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окружающая среда, на которую организация выходит со своими маркетинговыми мероприятиями. В некоммерческой сфере она включает реальных и потенциальных посетителей, партнеров, спонсоров, благотворителей, волонтеров, конкурентов, а также общественность в качестве средств массовой информации и иных лиц, формирующих общественное мнение о работе некоммерческих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333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84095"/>
            <a:ext cx="8807325" cy="555726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микросреда.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среда маркетинга включает тех лиц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 силы, которыми осуществляется маркетинг внутри организации. Как правило, в крупных некоммерческих организациях имеются службы, планирующие, разрабатывающие и осуществляющие маркетинговые программы отдельно для посетителей, спонсоров, друзей и т.д. Это отделы развития, гостеприимства, маркетинга и связей с общественностью.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1318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1095</Words>
  <Application>Microsoft Office PowerPoint</Application>
  <PresentationFormat>Широкоэкранный</PresentationFormat>
  <Paragraphs>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Trebuchet MS</vt:lpstr>
      <vt:lpstr>Wingdings 3</vt:lpstr>
      <vt:lpstr>Аспект</vt:lpstr>
      <vt:lpstr>Тема 5. Планирование деятельности некоммерческих организаций </vt:lpstr>
      <vt:lpstr>1. Маркетинговое планирование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Фандрейзинговое планирование некоммерческих организаций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Бизнес-планирование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Планирование деятельности некоммерческих организаций </dc:title>
  <dc:creator>Пользователь Windows</dc:creator>
  <cp:lastModifiedBy>Пользователь Windows</cp:lastModifiedBy>
  <cp:revision>10</cp:revision>
  <dcterms:created xsi:type="dcterms:W3CDTF">2017-09-27T07:38:33Z</dcterms:created>
  <dcterms:modified xsi:type="dcterms:W3CDTF">2018-10-10T08:44:14Z</dcterms:modified>
</cp:coreProperties>
</file>